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60" r:id="rId2"/>
    <p:sldId id="380" r:id="rId3"/>
    <p:sldId id="384" r:id="rId4"/>
    <p:sldId id="385" r:id="rId5"/>
  </p:sldIdLst>
  <p:sldSz cx="12192000" cy="6858000"/>
  <p:notesSz cx="6858000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rnardo Patta Schettini - SPREV" initials="BPS-S" lastIdx="1" clrIdx="0">
    <p:extLst>
      <p:ext uri="{19B8F6BF-5375-455C-9EA6-DF929625EA0E}">
        <p15:presenceInfo xmlns:p15="http://schemas.microsoft.com/office/powerpoint/2012/main" userId="S-1-5-21-1697374388-3250189584-3178474174-3197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008000"/>
    <a:srgbClr val="FF6600"/>
    <a:srgbClr val="DDA819"/>
    <a:srgbClr val="FFD13F"/>
    <a:srgbClr val="93C900"/>
    <a:srgbClr val="009674"/>
    <a:srgbClr val="008CC9"/>
    <a:srgbClr val="C14779"/>
    <a:srgbClr val="B667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672" y="9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2" d="100"/>
          <a:sy n="92" d="100"/>
        </p:scale>
        <p:origin x="287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372683-BB6C-40E3-AF31-5C08855255DC}" type="datetimeFigureOut">
              <a:rPr lang="pt-BR" smtClean="0"/>
              <a:t>10/12/2020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71800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9377317"/>
            <a:ext cx="2971800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4788DB-C15A-46D6-9E55-5C7F99CA9952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08042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479BA-6AA5-43D2-B090-CDAE88B4DB65}" type="datetimeFigureOut">
              <a:rPr lang="pt-BR" smtClean="0"/>
              <a:t>10/12/2020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468313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751388"/>
            <a:ext cx="5486400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718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9377363"/>
            <a:ext cx="29718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B965B5-E836-4CDD-AF03-70C1D4D41539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98617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601" y="1353162"/>
            <a:ext cx="7768492" cy="234351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x-none" dirty="0"/>
              <a:t>Click to edit Master title style</a:t>
            </a:r>
            <a:endParaRPr lang="en-US" dirty="0"/>
          </a:p>
        </p:txBody>
      </p:sp>
      <p:cxnSp>
        <p:nvCxnSpPr>
          <p:cNvPr id="8" name="Straight Connector 3"/>
          <p:cNvCxnSpPr/>
          <p:nvPr userDrawn="1"/>
        </p:nvCxnSpPr>
        <p:spPr>
          <a:xfrm>
            <a:off x="609601" y="3819773"/>
            <a:ext cx="7768492" cy="0"/>
          </a:xfrm>
          <a:prstGeom prst="line">
            <a:avLst/>
          </a:prstGeom>
          <a:ln w="762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itle 1"/>
          <p:cNvSpPr txBox="1">
            <a:spLocks/>
          </p:cNvSpPr>
          <p:nvPr userDrawn="1"/>
        </p:nvSpPr>
        <p:spPr>
          <a:xfrm>
            <a:off x="609601" y="6289139"/>
            <a:ext cx="7768492" cy="362306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endParaRPr lang="en-US" sz="1800" b="0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"/>
          </p:nvPr>
        </p:nvSpPr>
        <p:spPr>
          <a:xfrm>
            <a:off x="609600" y="3966955"/>
            <a:ext cx="5386917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dirty="0"/>
              <a:t>Click to edit Master text styles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idx="10"/>
          </p:nvPr>
        </p:nvSpPr>
        <p:spPr>
          <a:xfrm>
            <a:off x="609600" y="5124150"/>
            <a:ext cx="5386917" cy="254949"/>
          </a:xfr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dirty="0"/>
              <a:t>Click to edit Master text styles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idx="11"/>
          </p:nvPr>
        </p:nvSpPr>
        <p:spPr>
          <a:xfrm>
            <a:off x="609600" y="6289140"/>
            <a:ext cx="5386917" cy="254949"/>
          </a:xfrm>
        </p:spPr>
        <p:txBody>
          <a:bodyPr anchor="t">
            <a:noAutofit/>
          </a:bodyPr>
          <a:lstStyle>
            <a:lvl1pPr marL="0" indent="0">
              <a:buNone/>
              <a:defRPr sz="1600" b="0" i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dirty="0"/>
              <a:t>Click to edit Master text styles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7E4D7341-00DB-42E4-8EC4-6A597AF604F4}"/>
              </a:ext>
            </a:extLst>
          </p:cNvPr>
          <p:cNvSpPr txBox="1"/>
          <p:nvPr userDrawn="1"/>
        </p:nvSpPr>
        <p:spPr>
          <a:xfrm>
            <a:off x="9231923" y="6359423"/>
            <a:ext cx="914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06531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Conector reto 13"/>
          <p:cNvCxnSpPr/>
          <p:nvPr userDrawn="1"/>
        </p:nvCxnSpPr>
        <p:spPr>
          <a:xfrm>
            <a:off x="0" y="6807199"/>
            <a:ext cx="12192000" cy="0"/>
          </a:xfrm>
          <a:prstGeom prst="line">
            <a:avLst/>
          </a:prstGeom>
          <a:ln w="101600">
            <a:gradFill>
              <a:gsLst>
                <a:gs pos="0">
                  <a:srgbClr val="00B0F0"/>
                </a:gs>
                <a:gs pos="100000">
                  <a:srgbClr val="002060"/>
                </a:gs>
              </a:gsLst>
              <a:lin ang="0" scaled="0"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Imagem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dirty="0"/>
              <a:t>Click to edit Master text styles</a:t>
            </a:r>
          </a:p>
          <a:p>
            <a:pPr lvl="1"/>
            <a:r>
              <a:rPr lang="x-none" dirty="0"/>
              <a:t>Second level</a:t>
            </a:r>
          </a:p>
          <a:p>
            <a:pPr lvl="2"/>
            <a:r>
              <a:rPr lang="x-none" dirty="0"/>
              <a:t>Third level</a:t>
            </a:r>
          </a:p>
          <a:p>
            <a:pPr lvl="3"/>
            <a:r>
              <a:rPr lang="x-none" dirty="0"/>
              <a:t>Fourth level</a:t>
            </a:r>
          </a:p>
          <a:p>
            <a:pPr lvl="4"/>
            <a:r>
              <a:rPr lang="x-none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71302"/>
            <a:ext cx="1016000" cy="365125"/>
          </a:xfrm>
        </p:spPr>
        <p:txBody>
          <a:bodyPr/>
          <a:lstStyle/>
          <a:p>
            <a:fld id="{331DB57C-0CBF-3049-B4D4-DDB653D1F03D}" type="datetimeFigureOut">
              <a:rPr lang="en-US" smtClean="0"/>
              <a:t>12/10/2020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10564" y="6371302"/>
            <a:ext cx="464233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37866" y="6371302"/>
            <a:ext cx="750277" cy="365125"/>
          </a:xfrm>
        </p:spPr>
        <p:txBody>
          <a:bodyPr/>
          <a:lstStyle/>
          <a:p>
            <a:fld id="{C41A179C-9CFB-5A4D-8467-2F39C5D58140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7" name="Straight Connector 3"/>
          <p:cNvCxnSpPr/>
          <p:nvPr userDrawn="1"/>
        </p:nvCxnSpPr>
        <p:spPr>
          <a:xfrm>
            <a:off x="609600" y="1480594"/>
            <a:ext cx="10972800" cy="0"/>
          </a:xfrm>
          <a:prstGeom prst="line">
            <a:avLst/>
          </a:prstGeom>
          <a:ln w="38100">
            <a:gradFill flip="none" rotWithShape="1">
              <a:gsLst>
                <a:gs pos="0">
                  <a:schemeClr val="accent6"/>
                </a:gs>
                <a:gs pos="100000">
                  <a:srgbClr val="FFD13F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3"/>
          <p:cNvCxnSpPr/>
          <p:nvPr userDrawn="1"/>
        </p:nvCxnSpPr>
        <p:spPr>
          <a:xfrm>
            <a:off x="609600" y="1514235"/>
            <a:ext cx="10972800" cy="0"/>
          </a:xfrm>
          <a:prstGeom prst="line">
            <a:avLst/>
          </a:prstGeom>
          <a:ln w="38100">
            <a:gradFill flip="none" rotWithShape="1">
              <a:gsLst>
                <a:gs pos="0">
                  <a:srgbClr val="008000"/>
                </a:gs>
                <a:gs pos="100000">
                  <a:srgbClr val="93C9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Imagem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42646" cy="1242646"/>
          </a:xfrm>
          <a:prstGeom prst="rect">
            <a:avLst/>
          </a:prstGeom>
        </p:spPr>
      </p:pic>
      <p:sp>
        <p:nvSpPr>
          <p:cNvPr id="13" name="CaixaDeTexto 12">
            <a:extLst>
              <a:ext uri="{FF2B5EF4-FFF2-40B4-BE49-F238E27FC236}">
                <a16:creationId xmlns:a16="http://schemas.microsoft.com/office/drawing/2014/main" id="{69F413B5-CAC7-4D38-8374-2D5C83362496}"/>
              </a:ext>
            </a:extLst>
          </p:cNvPr>
          <p:cNvSpPr txBox="1"/>
          <p:nvPr userDrawn="1"/>
        </p:nvSpPr>
        <p:spPr>
          <a:xfrm>
            <a:off x="6452902" y="5111496"/>
            <a:ext cx="2573217" cy="5318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pic>
        <p:nvPicPr>
          <p:cNvPr id="15" name="Imagem 14">
            <a:extLst>
              <a:ext uri="{FF2B5EF4-FFF2-40B4-BE49-F238E27FC236}">
                <a16:creationId xmlns:a16="http://schemas.microsoft.com/office/drawing/2014/main" id="{F39C1EF6-6E25-45FC-B444-5B02D8636C9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32" t="-544" r="-4676" b="544"/>
          <a:stretch/>
        </p:blipFill>
        <p:spPr>
          <a:xfrm>
            <a:off x="10381436" y="6244807"/>
            <a:ext cx="1544516" cy="408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80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cxnSp>
        <p:nvCxnSpPr>
          <p:cNvPr id="13" name="Conector reto 12"/>
          <p:cNvCxnSpPr/>
          <p:nvPr userDrawn="1"/>
        </p:nvCxnSpPr>
        <p:spPr>
          <a:xfrm>
            <a:off x="0" y="6807199"/>
            <a:ext cx="12192000" cy="0"/>
          </a:xfrm>
          <a:prstGeom prst="line">
            <a:avLst/>
          </a:prstGeom>
          <a:ln w="101600">
            <a:gradFill>
              <a:gsLst>
                <a:gs pos="0">
                  <a:srgbClr val="00B0F0"/>
                </a:gs>
                <a:gs pos="100000">
                  <a:srgbClr val="002060"/>
                </a:gs>
              </a:gsLst>
              <a:lin ang="0" scaled="0"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42646" cy="1242646"/>
          </a:xfrm>
          <a:prstGeom prst="rect">
            <a:avLst/>
          </a:prstGeom>
        </p:spPr>
      </p:pic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71302"/>
            <a:ext cx="1016000" cy="365125"/>
          </a:xfrm>
        </p:spPr>
        <p:txBody>
          <a:bodyPr/>
          <a:lstStyle/>
          <a:p>
            <a:fld id="{331DB57C-0CBF-3049-B4D4-DDB653D1F03D}" type="datetimeFigureOut">
              <a:rPr lang="en-US" smtClean="0"/>
              <a:t>12/10/2020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10564" y="6371302"/>
            <a:ext cx="464233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37866" y="6371302"/>
            <a:ext cx="750277" cy="365125"/>
          </a:xfrm>
        </p:spPr>
        <p:txBody>
          <a:bodyPr/>
          <a:lstStyle/>
          <a:p>
            <a:fld id="{C41A179C-9CFB-5A4D-8467-2F39C5D58140}" type="slidenum">
              <a:rPr lang="en-US" smtClean="0"/>
              <a:t>‹nº›</a:t>
            </a:fld>
            <a:endParaRPr lang="en-US" dirty="0"/>
          </a:p>
        </p:txBody>
      </p:sp>
      <p:pic>
        <p:nvPicPr>
          <p:cNvPr id="14" name="Imagem 13">
            <a:extLst>
              <a:ext uri="{FF2B5EF4-FFF2-40B4-BE49-F238E27FC236}">
                <a16:creationId xmlns:a16="http://schemas.microsoft.com/office/drawing/2014/main" id="{6B4BA6BD-E94D-4BB5-9E61-00F43ABF28E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32" t="-544" r="-4676" b="544"/>
          <a:stretch/>
        </p:blipFill>
        <p:spPr>
          <a:xfrm>
            <a:off x="10381436" y="6244807"/>
            <a:ext cx="1544516" cy="408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655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cxnSp>
        <p:nvCxnSpPr>
          <p:cNvPr id="11" name="Straight Connector 3"/>
          <p:cNvCxnSpPr/>
          <p:nvPr userDrawn="1"/>
        </p:nvCxnSpPr>
        <p:spPr>
          <a:xfrm>
            <a:off x="609600" y="1480594"/>
            <a:ext cx="10972800" cy="0"/>
          </a:xfrm>
          <a:prstGeom prst="line">
            <a:avLst/>
          </a:prstGeom>
          <a:ln w="38100">
            <a:gradFill flip="none" rotWithShape="1">
              <a:gsLst>
                <a:gs pos="0">
                  <a:schemeClr val="accent6"/>
                </a:gs>
                <a:gs pos="100000">
                  <a:srgbClr val="FFD13F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3"/>
          <p:cNvCxnSpPr/>
          <p:nvPr userDrawn="1"/>
        </p:nvCxnSpPr>
        <p:spPr>
          <a:xfrm>
            <a:off x="609600" y="1514235"/>
            <a:ext cx="10972800" cy="0"/>
          </a:xfrm>
          <a:prstGeom prst="line">
            <a:avLst/>
          </a:prstGeom>
          <a:ln w="38100">
            <a:gradFill flip="none" rotWithShape="1">
              <a:gsLst>
                <a:gs pos="0">
                  <a:srgbClr val="008000"/>
                </a:gs>
                <a:gs pos="100000">
                  <a:srgbClr val="93C9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to 14"/>
          <p:cNvCxnSpPr/>
          <p:nvPr userDrawn="1"/>
        </p:nvCxnSpPr>
        <p:spPr>
          <a:xfrm>
            <a:off x="0" y="6807199"/>
            <a:ext cx="12192000" cy="0"/>
          </a:xfrm>
          <a:prstGeom prst="line">
            <a:avLst/>
          </a:prstGeom>
          <a:ln w="101600">
            <a:gradFill>
              <a:gsLst>
                <a:gs pos="0">
                  <a:srgbClr val="00B0F0"/>
                </a:gs>
                <a:gs pos="100000">
                  <a:srgbClr val="002060"/>
                </a:gs>
              </a:gsLst>
              <a:lin ang="0" scaled="0"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Imagem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42646" cy="1242646"/>
          </a:xfrm>
          <a:prstGeom prst="rect">
            <a:avLst/>
          </a:prstGeom>
        </p:spPr>
      </p:pic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71302"/>
            <a:ext cx="1016000" cy="365125"/>
          </a:xfrm>
        </p:spPr>
        <p:txBody>
          <a:bodyPr/>
          <a:lstStyle/>
          <a:p>
            <a:fld id="{331DB57C-0CBF-3049-B4D4-DDB653D1F03D}" type="datetimeFigureOut">
              <a:rPr lang="en-US" smtClean="0"/>
              <a:t>12/10/2020</a:t>
            </a:fld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10564" y="6371302"/>
            <a:ext cx="464233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37866" y="6371302"/>
            <a:ext cx="750277" cy="365125"/>
          </a:xfrm>
        </p:spPr>
        <p:txBody>
          <a:bodyPr/>
          <a:lstStyle/>
          <a:p>
            <a:fld id="{C41A179C-9CFB-5A4D-8467-2F39C5D58140}" type="slidenum">
              <a:rPr lang="en-US" smtClean="0"/>
              <a:t>‹nº›</a:t>
            </a:fld>
            <a:endParaRPr lang="en-US" dirty="0"/>
          </a:p>
        </p:txBody>
      </p:sp>
      <p:pic>
        <p:nvPicPr>
          <p:cNvPr id="22" name="Imagem 21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32" t="-544" r="-4676" b="544"/>
          <a:stretch/>
        </p:blipFill>
        <p:spPr>
          <a:xfrm>
            <a:off x="10381436" y="6244807"/>
            <a:ext cx="1544516" cy="408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224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216EEE61-42BD-4000-BC87-CAF4EC7503A8}"/>
              </a:ext>
            </a:extLst>
          </p:cNvPr>
          <p:cNvSpPr/>
          <p:nvPr userDrawn="1"/>
        </p:nvSpPr>
        <p:spPr>
          <a:xfrm>
            <a:off x="1" y="-8793"/>
            <a:ext cx="5574322" cy="37279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82499AF4-0AC6-4FD9-8058-20636FB2028C}"/>
              </a:ext>
            </a:extLst>
          </p:cNvPr>
          <p:cNvSpPr/>
          <p:nvPr userDrawn="1"/>
        </p:nvSpPr>
        <p:spPr>
          <a:xfrm>
            <a:off x="3141786" y="5627076"/>
            <a:ext cx="5372100" cy="123092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Triângulo Retângulo 2">
            <a:extLst>
              <a:ext uri="{FF2B5EF4-FFF2-40B4-BE49-F238E27FC236}">
                <a16:creationId xmlns:a16="http://schemas.microsoft.com/office/drawing/2014/main" id="{44604364-F979-4C01-9203-7F0DDE030B0C}"/>
              </a:ext>
            </a:extLst>
          </p:cNvPr>
          <p:cNvSpPr/>
          <p:nvPr userDrawn="1"/>
        </p:nvSpPr>
        <p:spPr>
          <a:xfrm rot="5400000">
            <a:off x="7146678" y="-1915256"/>
            <a:ext cx="3130063" cy="6960574"/>
          </a:xfrm>
          <a:prstGeom prst="rtTriangl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Triângulo Retângulo 7">
            <a:extLst>
              <a:ext uri="{FF2B5EF4-FFF2-40B4-BE49-F238E27FC236}">
                <a16:creationId xmlns:a16="http://schemas.microsoft.com/office/drawing/2014/main" id="{603C4B02-319D-4A7C-9C76-A819971EB76B}"/>
              </a:ext>
            </a:extLst>
          </p:cNvPr>
          <p:cNvSpPr/>
          <p:nvPr userDrawn="1"/>
        </p:nvSpPr>
        <p:spPr>
          <a:xfrm rot="5400000">
            <a:off x="1222130" y="2479432"/>
            <a:ext cx="3130063" cy="5574322"/>
          </a:xfrm>
          <a:prstGeom prst="rtTriangl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9" name="Triângulo Retângulo 8">
            <a:extLst>
              <a:ext uri="{FF2B5EF4-FFF2-40B4-BE49-F238E27FC236}">
                <a16:creationId xmlns:a16="http://schemas.microsoft.com/office/drawing/2014/main" id="{B38BAD9C-39BB-4D6E-8542-802CAB04490C}"/>
              </a:ext>
            </a:extLst>
          </p:cNvPr>
          <p:cNvSpPr/>
          <p:nvPr userDrawn="1"/>
        </p:nvSpPr>
        <p:spPr>
          <a:xfrm rot="5400000">
            <a:off x="7779725" y="-1273418"/>
            <a:ext cx="3138856" cy="5685692"/>
          </a:xfrm>
          <a:prstGeom prst="rtTriangl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9FC51BAF-D269-44C4-8CA7-1927AB48BE92}"/>
              </a:ext>
            </a:extLst>
          </p:cNvPr>
          <p:cNvSpPr/>
          <p:nvPr userDrawn="1"/>
        </p:nvSpPr>
        <p:spPr>
          <a:xfrm>
            <a:off x="3774831" y="1752601"/>
            <a:ext cx="2731476" cy="137746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40904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r>
              <a:rPr lang="x-none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x-none" dirty="0"/>
              <a:t>Click to edit Master text styles</a:t>
            </a:r>
          </a:p>
          <a:p>
            <a:pPr lvl="1"/>
            <a:r>
              <a:rPr lang="x-none" dirty="0"/>
              <a:t>Second level</a:t>
            </a:r>
          </a:p>
          <a:p>
            <a:pPr lvl="2"/>
            <a:r>
              <a:rPr lang="x-none" dirty="0"/>
              <a:t>Third level</a:t>
            </a:r>
          </a:p>
          <a:p>
            <a:pPr lvl="3"/>
            <a:r>
              <a:rPr lang="x-none" dirty="0"/>
              <a:t>Fourth level</a:t>
            </a:r>
          </a:p>
          <a:p>
            <a:pPr lvl="4"/>
            <a:r>
              <a:rPr lang="x-none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246206"/>
            <a:ext cx="101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331DB57C-0CBF-3049-B4D4-DDB653D1F03D}" type="datetimeFigureOut">
              <a:rPr lang="en-US" smtClean="0"/>
              <a:pPr/>
              <a:t>12/10/2020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10564" y="6246206"/>
            <a:ext cx="59631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50851" y="6246206"/>
            <a:ext cx="7502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C41A179C-9CFB-5A4D-8467-2F39C5D58140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140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60" r:id="rId5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489703"/>
            <a:ext cx="8641975" cy="1314550"/>
          </a:xfrm>
        </p:spPr>
        <p:txBody>
          <a:bodyPr>
            <a:normAutofit/>
          </a:bodyPr>
          <a:lstStyle/>
          <a:p>
            <a:r>
              <a:rPr lang="pt-BR" dirty="0"/>
              <a:t>Secretaria de Previdência</a:t>
            </a:r>
            <a:br>
              <a:rPr lang="pt-BR" dirty="0"/>
            </a:br>
            <a:r>
              <a:rPr lang="pt-BR" dirty="0"/>
              <a:t>Subsecretaria da Perícia Médica Federal</a:t>
            </a:r>
            <a:endParaRPr lang="pt-BR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609600" y="4090456"/>
            <a:ext cx="8235636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Relatório de Agendamentos - Posição em </a:t>
            </a:r>
            <a:r>
              <a:rPr lang="pt-BR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09 de dezembro</a:t>
            </a:r>
            <a:endParaRPr lang="pt-BR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276ª </a:t>
            </a:r>
            <a:r>
              <a:rPr lang="pt-BR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Reunião Ordinária do CNPS - </a:t>
            </a:r>
            <a:r>
              <a:rPr lang="pt-BR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de dezembro </a:t>
            </a:r>
            <a:r>
              <a:rPr lang="pt-BR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2020</a:t>
            </a:r>
          </a:p>
        </p:txBody>
      </p:sp>
    </p:spTree>
    <p:extLst>
      <p:ext uri="{BB962C8B-B14F-4D97-AF65-F5344CB8AC3E}">
        <p14:creationId xmlns:p14="http://schemas.microsoft.com/office/powerpoint/2010/main" val="3574200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68309" y="506994"/>
            <a:ext cx="10520127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/>
              <a:t>ATENDIMENTOS PRESENCIAIS DA PERÍCIA MÉDICA FEDERAL</a:t>
            </a:r>
          </a:p>
          <a:p>
            <a:pPr algn="ctr"/>
            <a:r>
              <a:rPr lang="pt-BR" sz="3200" b="1" dirty="0"/>
              <a:t>POSIÇÃO EM </a:t>
            </a:r>
            <a:r>
              <a:rPr lang="pt-BR" sz="3200" b="1" dirty="0" smtClean="0"/>
              <a:t>09/12/2020</a:t>
            </a:r>
            <a:endParaRPr lang="pt-BR" sz="3200" b="1" dirty="0"/>
          </a:p>
          <a:p>
            <a:endParaRPr lang="pt-BR" dirty="0"/>
          </a:p>
          <a:p>
            <a:pPr>
              <a:spcBef>
                <a:spcPts val="1800"/>
              </a:spcBef>
            </a:pPr>
            <a:r>
              <a:rPr lang="pt-BR" sz="2400" dirty="0" smtClean="0"/>
              <a:t>Total de unidades/APS com atendimento pericial - 471 (*)</a:t>
            </a:r>
          </a:p>
          <a:p>
            <a:pPr marL="361950"/>
            <a:r>
              <a:rPr lang="pt-BR" sz="2000" dirty="0" smtClean="0"/>
              <a:t>(*) </a:t>
            </a:r>
            <a:r>
              <a:rPr lang="pt-BR" sz="2000" dirty="0" smtClean="0"/>
              <a:t>Mais de 60% </a:t>
            </a:r>
            <a:r>
              <a:rPr lang="pt-BR" sz="2000" dirty="0" smtClean="0"/>
              <a:t>do total </a:t>
            </a:r>
            <a:r>
              <a:rPr lang="pt-BR" sz="2000" dirty="0" smtClean="0"/>
              <a:t>que possuem </a:t>
            </a:r>
            <a:r>
              <a:rPr lang="pt-BR" sz="2000" smtClean="0"/>
              <a:t>peritos lotados</a:t>
            </a:r>
            <a:endParaRPr lang="pt-BR" sz="2000" dirty="0" smtClean="0"/>
          </a:p>
          <a:p>
            <a:pPr>
              <a:spcBef>
                <a:spcPts val="1800"/>
              </a:spcBef>
            </a:pPr>
            <a:r>
              <a:rPr lang="pt-BR" sz="2400" dirty="0" smtClean="0"/>
              <a:t>Total de peritos que realizaram atendimentos no dia - 1.548</a:t>
            </a:r>
          </a:p>
          <a:p>
            <a:pPr>
              <a:spcBef>
                <a:spcPts val="1800"/>
              </a:spcBef>
            </a:pPr>
            <a:r>
              <a:rPr lang="pt-BR" sz="2400" dirty="0" smtClean="0"/>
              <a:t>Total de perícias efetivamente realizadas - 13.993 (*)</a:t>
            </a:r>
          </a:p>
          <a:p>
            <a:pPr marL="361950" lvl="0"/>
            <a:r>
              <a:rPr lang="pt-BR" sz="2000" dirty="0">
                <a:solidFill>
                  <a:prstClr val="black"/>
                </a:solidFill>
              </a:rPr>
              <a:t>(*) </a:t>
            </a:r>
            <a:r>
              <a:rPr lang="pt-BR" sz="2000" dirty="0" smtClean="0">
                <a:solidFill>
                  <a:prstClr val="black"/>
                </a:solidFill>
              </a:rPr>
              <a:t>Média de não comparecimentos de segurados agendados se aproxima de 20%</a:t>
            </a:r>
            <a:endParaRPr lang="pt-BR" sz="2000" dirty="0">
              <a:solidFill>
                <a:prstClr val="black"/>
              </a:solidFill>
            </a:endParaRPr>
          </a:p>
          <a:p>
            <a:pPr>
              <a:spcBef>
                <a:spcPts val="1800"/>
              </a:spcBef>
            </a:pPr>
            <a:r>
              <a:rPr lang="pt-BR" sz="2400" dirty="0" smtClean="0"/>
              <a:t>Total de peritos com agenda de perícia presencial futura disponível - 2.016</a:t>
            </a:r>
          </a:p>
          <a:p>
            <a:pPr>
              <a:spcBef>
                <a:spcPts val="1800"/>
              </a:spcBef>
            </a:pPr>
            <a:r>
              <a:rPr lang="pt-BR" sz="2400" dirty="0" smtClean="0"/>
              <a:t>Total de agendamentos futuros (perícias a serem realizadas) - 223.712</a:t>
            </a:r>
          </a:p>
          <a:p>
            <a:pPr>
              <a:spcBef>
                <a:spcPts val="1800"/>
              </a:spcBef>
            </a:pPr>
            <a:r>
              <a:rPr lang="pt-BR" sz="2400" dirty="0" smtClean="0"/>
              <a:t>Tempo médio de espera pelo agendamento - 18 dias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275982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68309" y="348630"/>
            <a:ext cx="105201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/>
              <a:t>TEMPO MÁXIMO DE ESPERA PARA AGENDAMENTO</a:t>
            </a:r>
          </a:p>
          <a:p>
            <a:pPr algn="ctr"/>
            <a:r>
              <a:rPr lang="pt-BR" sz="3200" b="1" dirty="0"/>
              <a:t>POSIÇÃO EM 04/12/2020</a:t>
            </a:r>
            <a:endParaRPr lang="pt-BR" sz="2400" dirty="0"/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6A10CA43-AAF5-49AE-954F-09BF180F32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8003217"/>
              </p:ext>
            </p:extLst>
          </p:nvPr>
        </p:nvGraphicFramePr>
        <p:xfrm>
          <a:off x="334978" y="1617783"/>
          <a:ext cx="11253458" cy="43447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52666">
                  <a:extLst>
                    <a:ext uri="{9D8B030D-6E8A-4147-A177-3AD203B41FA5}">
                      <a16:colId xmlns:a16="http://schemas.microsoft.com/office/drawing/2014/main" val="2835499035"/>
                    </a:ext>
                  </a:extLst>
                </a:gridCol>
                <a:gridCol w="2734146">
                  <a:extLst>
                    <a:ext uri="{9D8B030D-6E8A-4147-A177-3AD203B41FA5}">
                      <a16:colId xmlns:a16="http://schemas.microsoft.com/office/drawing/2014/main" val="459902123"/>
                    </a:ext>
                  </a:extLst>
                </a:gridCol>
                <a:gridCol w="1430448">
                  <a:extLst>
                    <a:ext uri="{9D8B030D-6E8A-4147-A177-3AD203B41FA5}">
                      <a16:colId xmlns:a16="http://schemas.microsoft.com/office/drawing/2014/main" val="1051294724"/>
                    </a:ext>
                  </a:extLst>
                </a:gridCol>
                <a:gridCol w="2218099">
                  <a:extLst>
                    <a:ext uri="{9D8B030D-6E8A-4147-A177-3AD203B41FA5}">
                      <a16:colId xmlns:a16="http://schemas.microsoft.com/office/drawing/2014/main" val="485690262"/>
                    </a:ext>
                  </a:extLst>
                </a:gridCol>
                <a:gridCol w="2218099">
                  <a:extLst>
                    <a:ext uri="{9D8B030D-6E8A-4147-A177-3AD203B41FA5}">
                      <a16:colId xmlns:a16="http://schemas.microsoft.com/office/drawing/2014/main" val="3171133890"/>
                    </a:ext>
                  </a:extLst>
                </a:gridCol>
              </a:tblGrid>
              <a:tr h="431483">
                <a:tc rowSpan="2">
                  <a:txBody>
                    <a:bodyPr/>
                    <a:lstStyle/>
                    <a:p>
                      <a:pPr algn="ctr" fontAlgn="b"/>
                      <a:r>
                        <a:rPr lang="pt-BR" sz="2800" u="none" strike="noStrike" cap="all" baseline="0" dirty="0">
                          <a:effectLst/>
                        </a:rPr>
                        <a:t>Faixa </a:t>
                      </a:r>
                      <a:r>
                        <a:rPr lang="pt-BR" sz="2800" u="none" strike="noStrike" cap="all" baseline="0" dirty="0" smtClean="0">
                          <a:effectLst/>
                        </a:rPr>
                        <a:t>de</a:t>
                      </a:r>
                    </a:p>
                    <a:p>
                      <a:pPr algn="ctr" fontAlgn="b"/>
                      <a:r>
                        <a:rPr lang="pt-BR" sz="2800" u="none" strike="noStrike" cap="all" baseline="0" dirty="0" smtClean="0">
                          <a:effectLst/>
                        </a:rPr>
                        <a:t>espera</a:t>
                      </a:r>
                      <a:endParaRPr lang="pt-BR" sz="2800" b="0" i="0" u="none" strike="noStrike" cap="all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pt-BR" sz="2800" u="none" strike="noStrike" cap="all" baseline="0" dirty="0">
                          <a:effectLst/>
                        </a:rPr>
                        <a:t>Quantidade </a:t>
                      </a:r>
                      <a:r>
                        <a:rPr lang="pt-BR" sz="2800" u="none" strike="noStrike" cap="all" baseline="0" dirty="0" smtClean="0">
                          <a:effectLst/>
                        </a:rPr>
                        <a:t>de</a:t>
                      </a:r>
                    </a:p>
                    <a:p>
                      <a:pPr algn="ctr" fontAlgn="b"/>
                      <a:r>
                        <a:rPr lang="pt-BR" sz="2800" u="none" strike="noStrike" cap="all" baseline="0" dirty="0" smtClean="0">
                          <a:effectLst/>
                        </a:rPr>
                        <a:t>Agências</a:t>
                      </a:r>
                      <a:endParaRPr lang="pt-BR" sz="2800" b="0" i="0" u="none" strike="noStrike" cap="all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pt-BR" sz="2800" u="none" strike="noStrike" dirty="0">
                          <a:effectLst/>
                        </a:rPr>
                        <a:t>%</a:t>
                      </a:r>
                      <a:endParaRPr lang="pt-BR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pt-BR" sz="2800" u="none" strike="noStrike" dirty="0">
                          <a:effectLst/>
                        </a:rPr>
                        <a:t>% </a:t>
                      </a:r>
                      <a:r>
                        <a:rPr lang="pt-BR" sz="2800" u="none" strike="noStrike" dirty="0" smtClean="0">
                          <a:effectLst/>
                        </a:rPr>
                        <a:t>ACUMULADO</a:t>
                      </a:r>
                      <a:endParaRPr lang="pt-BR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4968784"/>
                  </a:ext>
                </a:extLst>
              </a:tr>
              <a:tr h="43148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(crescente)</a:t>
                      </a:r>
                      <a:endParaRPr lang="pt-BR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(decrescente)</a:t>
                      </a:r>
                      <a:endParaRPr lang="pt-BR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3556884"/>
                  </a:ext>
                </a:extLst>
              </a:tr>
              <a:tr h="578703">
                <a:tc>
                  <a:txBody>
                    <a:bodyPr/>
                    <a:lstStyle/>
                    <a:p>
                      <a:pPr algn="l" fontAlgn="b"/>
                      <a:r>
                        <a:rPr lang="pt-BR" sz="2800" u="none" strike="noStrike" dirty="0">
                          <a:effectLst/>
                        </a:rPr>
                        <a:t>até 15 dias</a:t>
                      </a:r>
                      <a:endParaRPr lang="pt-BR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800" u="none" strike="noStrike" dirty="0">
                          <a:effectLst/>
                        </a:rPr>
                        <a:t>206</a:t>
                      </a:r>
                      <a:endParaRPr lang="pt-BR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800" u="none" strike="noStrike" dirty="0">
                          <a:effectLst/>
                        </a:rPr>
                        <a:t>45%</a:t>
                      </a:r>
                      <a:endParaRPr lang="pt-BR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45%</a:t>
                      </a:r>
                      <a:endParaRPr lang="pt-BR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  <a:endParaRPr lang="pt-BR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66392406"/>
                  </a:ext>
                </a:extLst>
              </a:tr>
              <a:tr h="578703">
                <a:tc>
                  <a:txBody>
                    <a:bodyPr/>
                    <a:lstStyle/>
                    <a:p>
                      <a:pPr algn="l" fontAlgn="b"/>
                      <a:r>
                        <a:rPr lang="pt-BR" sz="2800" u="none" strike="noStrike" dirty="0">
                          <a:effectLst/>
                        </a:rPr>
                        <a:t>16 a 30 dias</a:t>
                      </a:r>
                      <a:endParaRPr lang="pt-BR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800" u="none" strike="noStrike" dirty="0">
                          <a:effectLst/>
                        </a:rPr>
                        <a:t>71</a:t>
                      </a:r>
                      <a:endParaRPr lang="pt-BR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800" u="none" strike="noStrike" dirty="0">
                          <a:effectLst/>
                        </a:rPr>
                        <a:t>15%</a:t>
                      </a:r>
                      <a:endParaRPr lang="pt-BR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60%</a:t>
                      </a:r>
                      <a:endParaRPr lang="pt-BR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55%</a:t>
                      </a:r>
                      <a:endParaRPr lang="pt-BR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04962269"/>
                  </a:ext>
                </a:extLst>
              </a:tr>
              <a:tr h="578703">
                <a:tc>
                  <a:txBody>
                    <a:bodyPr/>
                    <a:lstStyle/>
                    <a:p>
                      <a:pPr algn="l" fontAlgn="b"/>
                      <a:r>
                        <a:rPr lang="pt-BR" sz="2800" u="none" strike="noStrike" dirty="0">
                          <a:effectLst/>
                        </a:rPr>
                        <a:t>31 a 45 dias</a:t>
                      </a:r>
                      <a:endParaRPr lang="pt-BR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800" u="none" strike="noStrike" dirty="0">
                          <a:effectLst/>
                        </a:rPr>
                        <a:t>89</a:t>
                      </a:r>
                      <a:endParaRPr lang="pt-BR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800" u="none" strike="noStrike" dirty="0">
                          <a:effectLst/>
                        </a:rPr>
                        <a:t>19%</a:t>
                      </a:r>
                      <a:endParaRPr lang="pt-BR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79%</a:t>
                      </a:r>
                      <a:endParaRPr lang="pt-BR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40%</a:t>
                      </a:r>
                      <a:endParaRPr lang="pt-BR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90121680"/>
                  </a:ext>
                </a:extLst>
              </a:tr>
              <a:tr h="578703">
                <a:tc>
                  <a:txBody>
                    <a:bodyPr/>
                    <a:lstStyle/>
                    <a:p>
                      <a:pPr algn="l" fontAlgn="b"/>
                      <a:r>
                        <a:rPr lang="pt-BR" sz="2800" u="none" strike="noStrike" dirty="0">
                          <a:effectLst/>
                        </a:rPr>
                        <a:t>46 a 60 dias</a:t>
                      </a:r>
                      <a:endParaRPr lang="pt-BR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800" u="none" strike="noStrike" dirty="0">
                          <a:effectLst/>
                        </a:rPr>
                        <a:t>47</a:t>
                      </a:r>
                      <a:endParaRPr lang="pt-BR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800" u="none" strike="noStrike" dirty="0">
                          <a:effectLst/>
                        </a:rPr>
                        <a:t>10%</a:t>
                      </a:r>
                      <a:endParaRPr lang="pt-BR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89%</a:t>
                      </a:r>
                      <a:endParaRPr lang="pt-BR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21%</a:t>
                      </a:r>
                      <a:endParaRPr lang="pt-BR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04693675"/>
                  </a:ext>
                </a:extLst>
              </a:tr>
              <a:tr h="578703">
                <a:tc>
                  <a:txBody>
                    <a:bodyPr/>
                    <a:lstStyle/>
                    <a:p>
                      <a:pPr algn="l" fontAlgn="b"/>
                      <a:r>
                        <a:rPr lang="pt-BR" sz="2800" u="none" strike="noStrike" dirty="0">
                          <a:effectLst/>
                        </a:rPr>
                        <a:t>61 dias ou mais</a:t>
                      </a:r>
                      <a:endParaRPr lang="pt-BR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800" u="none" strike="noStrike" dirty="0">
                          <a:effectLst/>
                        </a:rPr>
                        <a:t>18</a:t>
                      </a:r>
                      <a:endParaRPr lang="pt-BR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800" u="none" strike="noStrike" dirty="0">
                          <a:effectLst/>
                        </a:rPr>
                        <a:t>4%</a:t>
                      </a:r>
                      <a:endParaRPr lang="pt-BR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93%</a:t>
                      </a:r>
                      <a:endParaRPr lang="pt-BR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11%</a:t>
                      </a:r>
                      <a:endParaRPr lang="pt-BR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01526390"/>
                  </a:ext>
                </a:extLst>
              </a:tr>
              <a:tr h="578703">
                <a:tc>
                  <a:txBody>
                    <a:bodyPr/>
                    <a:lstStyle/>
                    <a:p>
                      <a:pPr algn="l" fontAlgn="b"/>
                      <a:r>
                        <a:rPr lang="pt-BR" sz="2800" u="none" strike="noStrike" dirty="0">
                          <a:effectLst/>
                        </a:rPr>
                        <a:t>s</a:t>
                      </a:r>
                      <a:r>
                        <a:rPr lang="pt-BR" sz="2800" u="none" strike="noStrike" dirty="0" smtClean="0">
                          <a:effectLst/>
                        </a:rPr>
                        <a:t>em vaga</a:t>
                      </a:r>
                      <a:endParaRPr lang="pt-BR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800" u="none" strike="noStrike" dirty="0">
                          <a:effectLst/>
                        </a:rPr>
                        <a:t>30</a:t>
                      </a:r>
                      <a:endParaRPr lang="pt-BR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800" u="none" strike="noStrike" dirty="0">
                          <a:effectLst/>
                        </a:rPr>
                        <a:t>7%</a:t>
                      </a:r>
                      <a:endParaRPr lang="pt-BR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  <a:endParaRPr lang="pt-BR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7%</a:t>
                      </a:r>
                      <a:endParaRPr lang="pt-BR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022057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416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68309" y="348630"/>
            <a:ext cx="105201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/>
              <a:t>TEMPO MÁXIMO DE ESPERA PARA AGENDAMENTO</a:t>
            </a:r>
          </a:p>
          <a:p>
            <a:pPr algn="ctr"/>
            <a:r>
              <a:rPr lang="pt-BR" sz="3200" b="1" dirty="0"/>
              <a:t>POSIÇÃO EM 04/12/2020</a:t>
            </a:r>
            <a:endParaRPr lang="pt-BR" sz="2400" dirty="0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4F0D3F28-E35D-462D-B359-C423145A6C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0994" y="1325425"/>
            <a:ext cx="7650011" cy="5183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80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7940</TotalTime>
  <Words>203</Words>
  <Application>Microsoft Office PowerPoint</Application>
  <PresentationFormat>Widescreen</PresentationFormat>
  <Paragraphs>60</Paragraphs>
  <Slides>4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8" baseType="lpstr">
      <vt:lpstr>Arial</vt:lpstr>
      <vt:lpstr>Calibri</vt:lpstr>
      <vt:lpstr>Segoe UI</vt:lpstr>
      <vt:lpstr>Office Theme</vt:lpstr>
      <vt:lpstr>Secretaria de Previdência Subsecretaria da Perícia Médica Federal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Vanessa</dc:creator>
  <cp:lastModifiedBy>Narlon Gutierre Nogueira - SPREV</cp:lastModifiedBy>
  <cp:revision>377</cp:revision>
  <cp:lastPrinted>2019-10-24T13:41:08Z</cp:lastPrinted>
  <dcterms:created xsi:type="dcterms:W3CDTF">2019-04-16T21:42:30Z</dcterms:created>
  <dcterms:modified xsi:type="dcterms:W3CDTF">2020-12-10T14:49:36Z</dcterms:modified>
</cp:coreProperties>
</file>